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9" r:id="rId3"/>
    <p:sldId id="260" r:id="rId4"/>
    <p:sldId id="263" r:id="rId5"/>
    <p:sldId id="262" r:id="rId6"/>
    <p:sldId id="264" r:id="rId7"/>
    <p:sldId id="268" r:id="rId8"/>
    <p:sldId id="267" r:id="rId9"/>
    <p:sldId id="269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F519AD6-3E1F-41CF-B9B2-046A1A8AEB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50F09D7-AE46-487E-B1BD-32A5563318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B31DA2AF-D520-47EF-B10C-A7E925F1FA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406FA88E-C83C-402D-B61B-20F4432B3C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3FAA1C9-D107-4976-949E-C4C7EE878642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6329AD9-4319-4A37-A730-61106D9953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9B17C1C-450F-4862-A636-82C06104CF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9BA8B72-CBC0-43C5-A1D0-1516C8CA69B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80013637-3451-48BB-8E76-08CCFD974A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23B92065-FAF2-43EC-83DD-0F21CD9E7E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439F88F8-EE5E-463A-8B05-8B25A11C39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ECE0D2C-845F-41D9-A831-E8B096A112B2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0F5EF513-A50C-4FCD-B5C3-C5A63681F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6A29237-40A6-4594-9A83-AD594018E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255F33-BDBB-4C1A-8ADF-393AE168F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AB99334-0296-4A86-8DE9-8AF8FE300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9E02EC-F07B-4956-98D0-D7C2ECAFE54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50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B5A213-81A0-4BA3-93F5-C013043166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5ED101B-C32E-4DD8-BB4B-86AE80A55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A5FC4A6-1914-455C-977E-883AFD238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7F21E-B061-454F-B812-D80BDB05A46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88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B10DF3-A99C-47E5-B9D6-6400F65371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DA435C0-951B-4737-85F7-398DD1A9D9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B4E478A-1F4C-4CFA-A9F1-64613C9266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03EB6-9FAD-48B7-8190-C85AFC34DC1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25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24ED13-725F-4BDE-BE12-E8D4C66AC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71716E5-1796-4479-A1CB-3C60CD4EA0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A8F1D7A-66B2-4591-A4A3-948ECA7A7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C42D4-3E4D-477B-B5B2-7D94161EE8EC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64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CE3D38-A09C-498A-B2FA-AB0CA442A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C817E40-2FB5-4B0F-A164-9263605E7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799A1BD-E47C-49B3-932F-B5F0C7802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85BE2-B7D3-4058-9855-251EA1AFA2B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95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561DD4-15E0-470E-864D-A827C4E68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B22739A-8B0F-448C-BB23-7029A5E41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6941305-7B12-4CB8-8CAF-5A331EEA4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3C429-DA57-4DAB-A729-A4798EE4C2D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4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6F2F63-8EA1-4279-B351-67D32D9AB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B1AC0B-3C46-4D86-9835-2687DFFF6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55D922-79BF-4596-9771-C343A12641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00570-2427-44B7-A939-4858A38AC4E2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78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B6E4F0D-2FEA-43E1-88F3-F5D5892F4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7A852D5-CB9B-41FC-A667-ECC1206E94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CFF2371-2E80-44DE-9D42-A817635AA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05DBE-AD2D-4A2D-8473-0927B3690A2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4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72EC2E6-0E92-4436-928D-3C7FDA211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3183656-2D56-47DA-B4A3-967AE6D01D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B9CF0B5-8666-4925-95C4-6364C6C95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10C5F-FEEA-4C0B-9782-E4909C50657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74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3F8514-6EF4-40CB-9131-AB6FF7C973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77DCFBE-DC93-4A35-A85C-D08157B1AF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06D8CFA-215E-4F26-85CC-2011670AA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A69FB-60A2-475A-8352-0162430A882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0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BD0C5-035D-4E8B-B6C8-9650185D9D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7E431C9-7D77-4558-BAC1-B66DE22189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D13BB5C-A969-422D-B3B4-1F2CA591A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C16FB-0BCE-4BDC-8F99-613F8A991E8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0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C912FA-9B31-45CC-B6CA-793244190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C1088D-8676-4A01-82EE-0EF111921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F0E7DC1F-3CDB-4D94-AAEE-A4F6B7189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9681A53B-8714-492B-AD70-5C3839819D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73B8E9A-5113-4DE5-9F4E-C185B73B67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563D03A-3402-42BF-A50D-216DB60B1A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846F9F44-02CE-4550-A356-5970EAEAFB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30877B-AC80-470F-AA97-BF434D36F402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Número do Diapositivo 5">
            <a:extLst>
              <a:ext uri="{FF2B5EF4-FFF2-40B4-BE49-F238E27FC236}">
                <a16:creationId xmlns:a16="http://schemas.microsoft.com/office/drawing/2014/main" id="{33010D79-BF36-415B-B20E-5F67DAAA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03A46A9-0DB4-464F-B099-58A4B654E18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9DB5702-6259-4E2E-BF58-B3766D6E9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Introdução à Economia</a:t>
            </a:r>
            <a:br>
              <a:rPr lang="pt-PT" altLang="en-US" sz="3200">
                <a:latin typeface="Tahoma" panose="020B0604030504040204" pitchFamily="34" charset="0"/>
              </a:rPr>
            </a:br>
            <a:r>
              <a:rPr lang="pt-PT" altLang="en-US" sz="3200">
                <a:latin typeface="Tahoma" panose="020B0604030504040204" pitchFamily="34" charset="0"/>
              </a:rPr>
              <a:t>T7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D735B7BA-AB9F-4711-80DD-4EDD83412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7.</a:t>
            </a:r>
            <a:r>
              <a:rPr lang="pt-PT" altLang="en-US" b="1">
                <a:solidFill>
                  <a:schemeClr val="accent2"/>
                </a:solidFill>
              </a:rPr>
              <a:t> </a:t>
            </a:r>
            <a:r>
              <a:rPr lang="pt-PT" altLang="en-US" sz="2400" b="1">
                <a:latin typeface="Tahoma" panose="020B0604030504040204" pitchFamily="34" charset="0"/>
              </a:rPr>
              <a:t>Consumo privado, poupança e investimento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Consumo privado: conceito e determinantes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Consumo privado e poupança das famílias</a:t>
            </a: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Investimento: conceito e determinantes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o Número do Diapositivo 5">
            <a:extLst>
              <a:ext uri="{FF2B5EF4-FFF2-40B4-BE49-F238E27FC236}">
                <a16:creationId xmlns:a16="http://schemas.microsoft.com/office/drawing/2014/main" id="{BE5B4066-84AD-4473-888E-54964A73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9BFD77B-B015-4C61-8F2B-63080B1DEAF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0C4976F-C714-457B-A414-3EA322FEC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Função Poupança</a:t>
            </a:r>
            <a:endParaRPr lang="en-US" altLang="en-US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0D36D9E-E109-4A6F-95A4-653F29C8C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496300" cy="42672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Conceito</a:t>
            </a: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Relação entre a poupança das famílias e o seu rendimento disponível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Dedução da expressão analítica: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RD = C + S</a:t>
            </a:r>
            <a:r>
              <a:rPr lang="pt-PT" altLang="en-US" sz="1800" b="1">
                <a:latin typeface="Tahoma" panose="020B0604030504040204" pitchFamily="34" charset="0"/>
              </a:rPr>
              <a:t> ou 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S = RD - C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Introduzindo a expressão da função consumo</a:t>
            </a:r>
          </a:p>
          <a:p>
            <a:pPr lvl="2" eaLnBrk="1" hangingPunct="1">
              <a:lnSpc>
                <a:spcPct val="80000"/>
              </a:lnSpc>
            </a:pPr>
            <a:r>
              <a:rPr lang="pt-PT" altLang="en-US" sz="1600" b="1">
                <a:solidFill>
                  <a:schemeClr val="folHlink"/>
                </a:solidFill>
                <a:latin typeface="Tahoma" panose="020B0604030504040204" pitchFamily="34" charset="0"/>
              </a:rPr>
              <a:t>S = RD - (a + b*RD)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20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altLang="en-US" sz="1600" b="1">
                <a:latin typeface="Tahoma" panose="020B0604030504040204" pitchFamily="34" charset="0"/>
              </a:rPr>
              <a:t>Ou, na forma final:</a:t>
            </a:r>
          </a:p>
          <a:p>
            <a:pPr lvl="2" eaLnBrk="1" hangingPunct="1">
              <a:lnSpc>
                <a:spcPct val="80000"/>
              </a:lnSpc>
            </a:pPr>
            <a:r>
              <a:rPr lang="pt-PT" altLang="en-US" sz="1800" b="1">
                <a:solidFill>
                  <a:srgbClr val="009900"/>
                </a:solidFill>
                <a:latin typeface="Tahoma" panose="020B0604030504040204" pitchFamily="34" charset="0"/>
              </a:rPr>
              <a:t>S = -a + (1 - b)*RD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2000" b="1" u="sng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lvl="4" eaLnBrk="1" hangingPunct="1">
              <a:lnSpc>
                <a:spcPct val="80000"/>
              </a:lnSpc>
            </a:pPr>
            <a:r>
              <a:rPr lang="pt-PT" altLang="en-US" sz="1800" b="1" u="sng"/>
              <a:t>NOTA</a:t>
            </a:r>
            <a:r>
              <a:rPr lang="pt-PT" altLang="en-US" sz="1800" b="1"/>
              <a:t>:  </a:t>
            </a:r>
            <a:r>
              <a:rPr lang="pt-PT" altLang="en-US" sz="1600" b="1" i="1"/>
              <a:t>ver adiante a relação entre as propensões marginais a consumir e a poupar (s=1-b=propensão marginal a poupar)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5">
            <a:extLst>
              <a:ext uri="{FF2B5EF4-FFF2-40B4-BE49-F238E27FC236}">
                <a16:creationId xmlns:a16="http://schemas.microsoft.com/office/drawing/2014/main" id="{3284C5DE-9385-4A2B-8E58-AA39AC54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42AD35-DB1F-4E06-B37B-1DF31EA9EF0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5FC8844-1134-4579-8BD7-5543C629F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71538"/>
          </a:xfrm>
        </p:spPr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Figura 22-4: A função poupança é a imagem simétrica da função consumo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pic>
        <p:nvPicPr>
          <p:cNvPr id="13316" name="Picture 4" descr="sam72055_2204">
            <a:extLst>
              <a:ext uri="{FF2B5EF4-FFF2-40B4-BE49-F238E27FC236}">
                <a16:creationId xmlns:a16="http://schemas.microsoft.com/office/drawing/2014/main" id="{E160C8CC-4358-4576-8280-C8969DCEEE7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825" y="2352675"/>
            <a:ext cx="7616825" cy="3208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o Número do Diapositivo 5">
            <a:extLst>
              <a:ext uri="{FF2B5EF4-FFF2-40B4-BE49-F238E27FC236}">
                <a16:creationId xmlns:a16="http://schemas.microsoft.com/office/drawing/2014/main" id="{28212D5E-FE26-4FEE-994F-B84B632D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70BFA68-EB13-401F-AED7-F54F8B54AE3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C8846EC-9C7B-49ED-AF37-B14104E45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da Figura 22-4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A392C28-62CA-4FB7-B7EA-F6476780EA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Eixos</a:t>
            </a:r>
            <a:r>
              <a:rPr lang="pt-PT" altLang="en-US" sz="2000" dirty="0">
                <a:solidFill>
                  <a:schemeClr val="hlink"/>
                </a:solidFill>
                <a:latin typeface="Tahoma" panose="020B0604030504040204" pitchFamily="34" charset="0"/>
              </a:rPr>
              <a:t>:</a:t>
            </a:r>
            <a:r>
              <a:rPr lang="pt-PT" altLang="en-US" sz="2000" dirty="0">
                <a:latin typeface="Tahoma" panose="020B0604030504040204" pitchFamily="34" charset="0"/>
              </a:rPr>
              <a:t> </a:t>
            </a:r>
            <a:r>
              <a:rPr lang="pt-PT" altLang="en-US" sz="1800" b="1" dirty="0">
                <a:latin typeface="Tahoma" panose="020B0604030504040204" pitchFamily="34" charset="0"/>
              </a:rPr>
              <a:t>Vertical (S) e horizontal (RD)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Reta horizontal</a:t>
            </a:r>
            <a:r>
              <a:rPr lang="pt-PT" altLang="en-US" sz="2000" dirty="0">
                <a:latin typeface="Tahoma" panose="020B0604030504040204" pitchFamily="34" charset="0"/>
              </a:rPr>
              <a:t>: </a:t>
            </a:r>
            <a:r>
              <a:rPr lang="pt-PT" altLang="en-US" sz="1800" b="1" dirty="0">
                <a:latin typeface="Tahoma" panose="020B0604030504040204" pitchFamily="34" charset="0"/>
              </a:rPr>
              <a:t>Conjunto de pontos em que</a:t>
            </a:r>
            <a:r>
              <a:rPr lang="pt-PT" altLang="en-US" sz="1800" dirty="0">
                <a:latin typeface="Tahoma" panose="020B0604030504040204" pitchFamily="34" charset="0"/>
              </a:rPr>
              <a:t>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RD=C e S=0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Curva a vermelho</a:t>
            </a:r>
            <a:r>
              <a:rPr lang="pt-PT" altLang="en-US" sz="2000" dirty="0">
                <a:solidFill>
                  <a:schemeClr val="hlink"/>
                </a:solidFill>
                <a:latin typeface="Tahoma" panose="020B0604030504040204" pitchFamily="34" charset="0"/>
              </a:rPr>
              <a:t>: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Função poupança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Corresponde à imagem simétrica da função consumo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Diferença entre função consumo e bissetriz anteriores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1800" b="1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Relação entre reta horizontal e função poupança</a:t>
            </a:r>
            <a:r>
              <a:rPr lang="pt-PT" altLang="en-US" sz="2000" dirty="0">
                <a:solidFill>
                  <a:schemeClr val="hlink"/>
                </a:solidFill>
                <a:latin typeface="Tahoma" panose="020B0604030504040204" pitchFamily="34" charset="0"/>
              </a:rPr>
              <a:t>:</a:t>
            </a:r>
            <a:endParaRPr lang="en-US" altLang="en-US" sz="2100" dirty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r>
              <a:rPr lang="pt-PT" altLang="en-US" sz="1800" b="1" u="sng" dirty="0">
                <a:latin typeface="Tahoma" panose="020B0604030504040204" pitchFamily="34" charset="0"/>
              </a:rPr>
              <a:t>Ponto limiar</a:t>
            </a:r>
            <a:r>
              <a:rPr lang="pt-PT" altLang="en-US" sz="1800" b="1" dirty="0">
                <a:latin typeface="Tahoma" panose="020B0604030504040204" pitchFamily="34" charset="0"/>
              </a:rPr>
              <a:t> sobre a reta (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Ponto B com S=0</a:t>
            </a:r>
            <a:r>
              <a:rPr lang="pt-PT" altLang="en-US" sz="1800" b="1" dirty="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Pontos anteriores e posteriores: interpretação diferente</a:t>
            </a:r>
            <a:endParaRPr lang="en-US" altLang="en-US" sz="18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o Número do Diapositivo 5">
            <a:extLst>
              <a:ext uri="{FF2B5EF4-FFF2-40B4-BE49-F238E27FC236}">
                <a16:creationId xmlns:a16="http://schemas.microsoft.com/office/drawing/2014/main" id="{12E64656-4AC2-4CFF-B26E-5DB71E5F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E16DD6F-7F6D-4C58-A955-455BB52D893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F278A92-0681-4AC3-9F2F-E0C23AE40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Propensão Média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6BA01C-8FD3-4590-9CAD-F836C40B9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97887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rgbClr val="002060"/>
                </a:solidFill>
                <a:latin typeface="Tahoma" panose="020B0604030504040204" pitchFamily="34" charset="0"/>
              </a:rPr>
              <a:t>Propensão média ao consumo: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Peso do Consumo no Rendimento Disponível</a:t>
            </a:r>
          </a:p>
          <a:p>
            <a:pPr lvl="1" eaLnBrk="1" hangingPunct="1"/>
            <a:r>
              <a:rPr lang="pt-PT" altLang="en-US" sz="1600" b="1">
                <a:solidFill>
                  <a:schemeClr val="accent2"/>
                </a:solidFill>
                <a:latin typeface="Tahoma" panose="020B0604030504040204" pitchFamily="34" charset="0"/>
              </a:rPr>
              <a:t>PMeC = C/RD</a:t>
            </a:r>
            <a:endParaRPr lang="pt-PT" altLang="en-US" sz="1600" b="1" u="sng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rgbClr val="002060"/>
                </a:solidFill>
                <a:latin typeface="Tahoma" panose="020B0604030504040204" pitchFamily="34" charset="0"/>
              </a:rPr>
              <a:t>Propensão média à poupança: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Peso da Poupança no Rendimento Disponível</a:t>
            </a:r>
          </a:p>
          <a:p>
            <a:pPr lvl="1" eaLnBrk="1" hangingPunct="1"/>
            <a:r>
              <a:rPr lang="pt-PT" altLang="en-US" sz="1600" b="1">
                <a:solidFill>
                  <a:schemeClr val="accent2"/>
                </a:solidFill>
                <a:latin typeface="Tahoma" panose="020B0604030504040204" pitchFamily="34" charset="0"/>
              </a:rPr>
              <a:t>PMeS = S/RD</a:t>
            </a:r>
            <a:endParaRPr lang="pt-PT" altLang="en-US" sz="1600" b="1" u="sng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rgbClr val="002060"/>
                </a:solidFill>
                <a:latin typeface="Tahoma" panose="020B0604030504040204" pitchFamily="34" charset="0"/>
              </a:rPr>
              <a:t>Relação entre os dois conceitos: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A partir de: RD = C + S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Dividir ambos os membros por RD</a:t>
            </a:r>
          </a:p>
          <a:p>
            <a:pPr lvl="2" eaLnBrk="1" hangingPunct="1"/>
            <a:r>
              <a:rPr lang="pt-PT" altLang="en-US" sz="1600" b="1">
                <a:latin typeface="Tahoma" panose="020B0604030504040204" pitchFamily="34" charset="0"/>
              </a:rPr>
              <a:t>1 = C/RD + S/RD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Ou seja, </a:t>
            </a:r>
            <a:r>
              <a:rPr lang="pt-PT" altLang="en-US" sz="1400" b="1">
                <a:solidFill>
                  <a:srgbClr val="009900"/>
                </a:solidFill>
                <a:latin typeface="Tahoma" panose="020B0604030504040204" pitchFamily="34" charset="0"/>
              </a:rPr>
              <a:t>1 = PMeC + PMeS</a:t>
            </a:r>
            <a:endParaRPr lang="en-US" altLang="en-US" sz="1400" b="1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o Número do Diapositivo 5">
            <a:extLst>
              <a:ext uri="{FF2B5EF4-FFF2-40B4-BE49-F238E27FC236}">
                <a16:creationId xmlns:a16="http://schemas.microsoft.com/office/drawing/2014/main" id="{403F6101-8922-4A7A-BD85-0CC0CCD1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743C655-A16A-49D6-9143-BC28129CBDC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C721295-7267-4574-8446-D9992251E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Propensão Marginal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D125852-0B32-4118-AAF9-4C576CBFE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Propensão marginal ao consumo:</a:t>
            </a: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Variação em C por cada euro adicional de RD</a:t>
            </a:r>
          </a:p>
          <a:p>
            <a:pPr lvl="1" eaLnBrk="1" hangingPunct="1">
              <a:defRPr/>
            </a:pPr>
            <a:r>
              <a:rPr lang="pt-PT" altLang="en-US" sz="1600" b="1" dirty="0" err="1">
                <a:solidFill>
                  <a:schemeClr val="accent2"/>
                </a:solidFill>
                <a:latin typeface="Tahoma" panose="020B0604030504040204" pitchFamily="34" charset="0"/>
              </a:rPr>
              <a:t>PMgC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 = ∆C / ∆RD</a:t>
            </a:r>
            <a:r>
              <a:rPr lang="pt-PT" altLang="en-US" sz="1600" b="1" dirty="0">
                <a:latin typeface="Tahoma" panose="020B0604030504040204" pitchFamily="34" charset="0"/>
              </a:rPr>
              <a:t> = b &gt; 0</a:t>
            </a:r>
          </a:p>
          <a:p>
            <a:pPr lvl="1" eaLnBrk="1" hangingPunct="1">
              <a:defRPr/>
            </a:pPr>
            <a:r>
              <a:rPr lang="pt-PT" altLang="en-US" sz="1600" b="1" dirty="0" err="1">
                <a:latin typeface="Tahoma" panose="020B0604030504040204" pitchFamily="34" charset="0"/>
              </a:rPr>
              <a:t>PMgC</a:t>
            </a:r>
            <a:r>
              <a:rPr lang="pt-PT" altLang="en-US" sz="1600" b="1" dirty="0">
                <a:latin typeface="Tahoma" panose="020B0604030504040204" pitchFamily="34" charset="0"/>
              </a:rPr>
              <a:t>: sempre positiva mas inferior a 1; corresponde ao parâmetro b na função consumo (inclinação)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200" b="1" u="sng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Propensão marginal à poupança:</a:t>
            </a: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Variação em S por cada euro adicional em RD</a:t>
            </a:r>
          </a:p>
          <a:p>
            <a:pPr lvl="1" eaLnBrk="1" hangingPunct="1">
              <a:defRPr/>
            </a:pPr>
            <a:r>
              <a:rPr lang="pt-PT" altLang="en-US" sz="1600" b="1" dirty="0" err="1">
                <a:solidFill>
                  <a:schemeClr val="accent2"/>
                </a:solidFill>
                <a:latin typeface="Tahoma" panose="020B0604030504040204" pitchFamily="34" charset="0"/>
              </a:rPr>
              <a:t>PMgS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 = ∆S/∆RD = 1-b = s</a:t>
            </a:r>
            <a:endParaRPr lang="en-US" altLang="en-US" sz="1600" b="1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Posição do Número do Diapositivo 5">
            <a:extLst>
              <a:ext uri="{FF2B5EF4-FFF2-40B4-BE49-F238E27FC236}">
                <a16:creationId xmlns:a16="http://schemas.microsoft.com/office/drawing/2014/main" id="{043216EF-48EC-4903-9F5F-8F122D0D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4969674-E178-41E2-8030-53066757885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2E6D7E4-74E1-4F71-B674-8AEB2A125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Relação entre os dois conceitos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F6FFF24-1022-4AB1-B400-936E51EA1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Por cada </a:t>
            </a: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euro adicional</a:t>
            </a:r>
            <a:r>
              <a:rPr lang="pt-PT" altLang="en-US" sz="1800" b="1" dirty="0">
                <a:latin typeface="Tahoma" panose="020B0604030504040204" pitchFamily="34" charset="0"/>
              </a:rPr>
              <a:t> de rendimento disponível:</a:t>
            </a: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Parte corresponde a um acréscimo de consumo </a:t>
            </a:r>
            <a:r>
              <a:rPr lang="pt-PT" altLang="en-US" sz="2000" b="1" dirty="0">
                <a:latin typeface="Tahoma" panose="020B0604030504040204" pitchFamily="34" charset="0"/>
              </a:rPr>
              <a:t>(∆C)</a:t>
            </a:r>
            <a:endParaRPr lang="pt-PT" altLang="en-US" sz="20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A outra parte é aplicada num aumento da poupança </a:t>
            </a:r>
            <a:r>
              <a:rPr lang="pt-PT" altLang="en-US" sz="1800" b="1" dirty="0">
                <a:latin typeface="Tahoma" panose="020B0604030504040204" pitchFamily="34" charset="0"/>
              </a:rPr>
              <a:t>(∆S)</a:t>
            </a:r>
            <a:endParaRPr lang="en-US" altLang="en-US" sz="1800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soma das duas componentes (∆C + ∆S) tem de ser igual ao aumento do rendimento (∆RD = 1), pelo que: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 err="1">
                <a:solidFill>
                  <a:srgbClr val="002060"/>
                </a:solidFill>
                <a:latin typeface="Tahoma" panose="020B0604030504040204" pitchFamily="34" charset="0"/>
              </a:rPr>
              <a:t>PMgC</a:t>
            </a:r>
            <a:r>
              <a:rPr lang="pt-PT" altLang="en-US" sz="1600" b="1" dirty="0">
                <a:solidFill>
                  <a:srgbClr val="002060"/>
                </a:solidFill>
                <a:latin typeface="Tahoma" panose="020B0604030504040204" pitchFamily="34" charset="0"/>
              </a:rPr>
              <a:t> + </a:t>
            </a:r>
            <a:r>
              <a:rPr lang="pt-PT" altLang="en-US" sz="1600" b="1" dirty="0" err="1">
                <a:solidFill>
                  <a:srgbClr val="002060"/>
                </a:solidFill>
                <a:latin typeface="Tahoma" panose="020B0604030504040204" pitchFamily="34" charset="0"/>
              </a:rPr>
              <a:t>PMgS</a:t>
            </a:r>
            <a:r>
              <a:rPr lang="pt-PT" altLang="en-US" sz="1600" b="1" dirty="0">
                <a:solidFill>
                  <a:srgbClr val="002060"/>
                </a:solidFill>
                <a:latin typeface="Tahoma" panose="020B0604030504040204" pitchFamily="34" charset="0"/>
              </a:rPr>
              <a:t> = 1</a:t>
            </a:r>
            <a:endParaRPr lang="en-US" altLang="en-US" sz="1600" b="1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o Número do Diapositivo 5">
            <a:extLst>
              <a:ext uri="{FF2B5EF4-FFF2-40B4-BE49-F238E27FC236}">
                <a16:creationId xmlns:a16="http://schemas.microsoft.com/office/drawing/2014/main" id="{22371FE3-D7E0-4521-9AC8-BA55169E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736349E-3B61-4BF4-8353-A3EE5042E6B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0856086-0603-4A4E-81A0-420E4CDA9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Investimento (FBCF):</a:t>
            </a:r>
            <a:br>
              <a:rPr lang="pt-PT" altLang="en-US" sz="3200" b="1">
                <a:latin typeface="Tahoma" panose="020B0604030504040204" pitchFamily="34" charset="0"/>
              </a:rPr>
            </a:br>
            <a:r>
              <a:rPr lang="pt-PT" altLang="en-US" sz="3200" b="1">
                <a:latin typeface="Tahoma" panose="020B0604030504040204" pitchFamily="34" charset="0"/>
              </a:rPr>
              <a:t>conceito e determinantes</a:t>
            </a:r>
            <a:endParaRPr lang="en-US" altLang="en-US" sz="3400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10F1333-0FA4-4EDC-94D6-F815CAFAE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Conceito</a:t>
            </a:r>
            <a:r>
              <a:rPr lang="pt-PT" altLang="en-US" sz="2000" b="1">
                <a:latin typeface="Tahoma" panose="020B0604030504040204" pitchFamily="34" charset="0"/>
              </a:rPr>
              <a:t>: despesa em habitação (famílias) e em equipamento e instalações (empresas)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Importância</a:t>
            </a:r>
            <a:r>
              <a:rPr lang="pt-PT" altLang="en-US" sz="2000" b="1">
                <a:latin typeface="Tahoma" panose="020B0604030504040204" pitchFamily="34" charset="0"/>
              </a:rPr>
              <a:t>: aumenta a capacidade produtiva de uma economia e, desta forma, permite um maior crescimento a prazo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Nota:</a:t>
            </a:r>
            <a:endParaRPr lang="en-US" altLang="en-US" sz="21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Ao contrário do consumo privado, o investimento é uma </a:t>
            </a:r>
            <a:r>
              <a:rPr lang="pt-PT" altLang="en-US" sz="2000" u="sng">
                <a:latin typeface="Tahoma" panose="020B0604030504040204" pitchFamily="34" charset="0"/>
              </a:rPr>
              <a:t>variável com grandes oscilações</a:t>
            </a:r>
            <a:r>
              <a:rPr lang="pt-PT" altLang="en-US" sz="2000">
                <a:latin typeface="Tahoma" panose="020B0604030504040204" pitchFamily="34" charset="0"/>
              </a:rPr>
              <a:t> ao </a:t>
            </a:r>
            <a:r>
              <a:rPr lang="pt-PT" altLang="en-US" sz="2000" b="1">
                <a:latin typeface="Tahoma" panose="020B0604030504040204" pitchFamily="34" charset="0"/>
              </a:rPr>
              <a:t>longo do tempo </a:t>
            </a:r>
            <a:r>
              <a:rPr lang="pt-PT" altLang="en-US" sz="2000">
                <a:latin typeface="Tahoma" panose="020B0604030504040204" pitchFamily="34" charset="0"/>
              </a:rPr>
              <a:t>para uma </a:t>
            </a:r>
            <a:r>
              <a:rPr lang="pt-PT" altLang="en-US" sz="2000" b="1">
                <a:latin typeface="Tahoma" panose="020B0604030504040204" pitchFamily="34" charset="0"/>
              </a:rPr>
              <a:t>dada economia (volátil)</a:t>
            </a:r>
            <a:endParaRPr lang="en-US" altLang="en-US" sz="20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900" b="1">
                <a:latin typeface="Tahoma" panose="020B0604030504040204" pitchFamily="34" charset="0"/>
              </a:rPr>
              <a:t>Porquê?</a:t>
            </a:r>
            <a:r>
              <a:rPr lang="pt-PT" altLang="en-US" sz="1900"/>
              <a:t> </a:t>
            </a:r>
            <a:r>
              <a:rPr lang="pt-PT" altLang="en-US" sz="2000">
                <a:latin typeface="Tahoma" panose="020B0604030504040204" pitchFamily="34" charset="0"/>
              </a:rPr>
              <a:t>Devido às suas </a:t>
            </a:r>
            <a:r>
              <a:rPr lang="pt-PT" altLang="en-US" sz="2000" b="1">
                <a:latin typeface="Tahoma" panose="020B0604030504040204" pitchFamily="34" charset="0"/>
              </a:rPr>
              <a:t>determinantes</a:t>
            </a:r>
            <a:endParaRPr lang="en-US" altLang="en-US" sz="2000" u="sng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Número do Diapositivo 5">
            <a:extLst>
              <a:ext uri="{FF2B5EF4-FFF2-40B4-BE49-F238E27FC236}">
                <a16:creationId xmlns:a16="http://schemas.microsoft.com/office/drawing/2014/main" id="{9B4D3ABD-1A2A-4443-999D-DD1B4C51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2661459-9453-437E-9457-C8EF961C835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67A9E03-2BA4-41F9-BFB9-C43BAB44C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Investimento (FBCF)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2732A5D-319B-40A0-A72D-46CC7AE1E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43888" cy="4267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folHlink"/>
                </a:solidFill>
                <a:latin typeface="Tahoma" pitchFamily="34" charset="0"/>
              </a:rPr>
              <a:t>DETERMINANTES</a:t>
            </a:r>
            <a:r>
              <a:rPr lang="pt-PT" altLang="en-US" sz="2000" b="1" dirty="0">
                <a:latin typeface="Tahoma" pitchFamily="34" charset="0"/>
              </a:rPr>
              <a:t>: As decisões de investimento das empresas (e, de alguma forma, também das famílias) são influenciadas por </a:t>
            </a:r>
            <a:r>
              <a:rPr lang="pt-PT" altLang="en-US" sz="2000" b="1" dirty="0">
                <a:solidFill>
                  <a:srgbClr val="009900"/>
                </a:solidFill>
                <a:latin typeface="Tahoma" pitchFamily="34" charset="0"/>
              </a:rPr>
              <a:t>quatro fatores</a:t>
            </a:r>
            <a:r>
              <a:rPr lang="pt-PT" altLang="en-US" sz="2000" b="1" dirty="0">
                <a:latin typeface="Tahoma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pt-PT" altLang="en-US" sz="1600" b="1" dirty="0">
                <a:solidFill>
                  <a:srgbClr val="A50021"/>
                </a:solidFill>
              </a:rPr>
              <a:t>Crescimento económico</a:t>
            </a:r>
            <a:endParaRPr lang="pt-PT" altLang="en-US" sz="1800" b="1" dirty="0"/>
          </a:p>
          <a:p>
            <a:pPr lvl="2" eaLnBrk="1" hangingPunct="1">
              <a:defRPr/>
            </a:pPr>
            <a:r>
              <a:rPr lang="pt-PT" altLang="en-US" sz="1600" b="1" dirty="0"/>
              <a:t>I aumenta em fase de expansão</a:t>
            </a:r>
          </a:p>
          <a:p>
            <a:pPr lvl="1" eaLnBrk="1" hangingPunct="1">
              <a:defRPr/>
            </a:pPr>
            <a:r>
              <a:rPr lang="pt-PT" altLang="en-US" sz="1600" b="1" dirty="0">
                <a:solidFill>
                  <a:srgbClr val="A50021"/>
                </a:solidFill>
              </a:rPr>
              <a:t>Taxa de juro</a:t>
            </a:r>
          </a:p>
          <a:p>
            <a:pPr lvl="2" eaLnBrk="1" hangingPunct="1">
              <a:defRPr/>
            </a:pPr>
            <a:r>
              <a:rPr lang="pt-PT" altLang="en-US" sz="1600" b="1" dirty="0"/>
              <a:t>I aumenta com redução da taxa de juro</a:t>
            </a:r>
          </a:p>
          <a:p>
            <a:pPr lvl="1" eaLnBrk="1" hangingPunct="1">
              <a:defRPr/>
            </a:pPr>
            <a:r>
              <a:rPr lang="pt-PT" altLang="en-US" sz="1600" b="1" dirty="0">
                <a:solidFill>
                  <a:srgbClr val="A50021"/>
                </a:solidFill>
              </a:rPr>
              <a:t>Impostos pagos pelas empresas</a:t>
            </a:r>
          </a:p>
          <a:p>
            <a:pPr lvl="2" eaLnBrk="1" hangingPunct="1">
              <a:defRPr/>
            </a:pPr>
            <a:r>
              <a:rPr lang="pt-PT" altLang="en-US" sz="1600" b="1" dirty="0"/>
              <a:t>I pode aumentar com menor carga fiscal</a:t>
            </a:r>
          </a:p>
          <a:p>
            <a:pPr lvl="1" eaLnBrk="1" hangingPunct="1">
              <a:defRPr/>
            </a:pPr>
            <a:r>
              <a:rPr lang="pt-PT" altLang="en-US" sz="1600" b="1" dirty="0">
                <a:solidFill>
                  <a:srgbClr val="A50021"/>
                </a:solidFill>
              </a:rPr>
              <a:t>Expetativas dos empresários</a:t>
            </a:r>
          </a:p>
          <a:p>
            <a:pPr lvl="2" eaLnBrk="1" hangingPunct="1">
              <a:defRPr/>
            </a:pPr>
            <a:r>
              <a:rPr lang="pt-PT" altLang="en-US" sz="1600" b="1" dirty="0"/>
              <a:t>I aumenta com expetativas positivas</a:t>
            </a:r>
          </a:p>
          <a:p>
            <a:pPr lvl="2" eaLnBrk="1" hangingPunct="1">
              <a:defRPr/>
            </a:pPr>
            <a:endParaRPr lang="pt-PT" altLang="en-US" sz="8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itchFamily="34" charset="0"/>
              </a:rPr>
              <a:t>Importância ainda da previsibilidade/estabilidade da envolvente económica e empresarial</a:t>
            </a:r>
            <a:endParaRPr lang="en-US" altLang="en-US" sz="2000" b="1" dirty="0">
              <a:latin typeface="Tahoma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itchFamily="34" charset="0"/>
              </a:rPr>
              <a:t>O investimento tem ainda uma componente de variação de existências (= FBCF + Variação de Existências)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Número do Diapositivo 5">
            <a:extLst>
              <a:ext uri="{FF2B5EF4-FFF2-40B4-BE49-F238E27FC236}">
                <a16:creationId xmlns:a16="http://schemas.microsoft.com/office/drawing/2014/main" id="{2DF5152A-6BDA-46B8-AA6B-9893B39E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752A8BA-7DED-42CE-9655-81D9986FD5F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CF23822-DF44-4A15-9FAC-A9682035B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Consumo Privado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4F07BE5-B28F-4617-9665-EDBED34D8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O que é o Consumo Privado</a:t>
            </a:r>
            <a:r>
              <a:rPr lang="pt-PT" altLang="en-US" sz="2000" b="1" dirty="0">
                <a:latin typeface="Tahoma" panose="020B0604030504040204" pitchFamily="34" charset="0"/>
              </a:rPr>
              <a:t>:</a:t>
            </a:r>
            <a:endParaRPr lang="en-US" altLang="en-US" sz="20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É a despesa em bens e serviços finais realizada pelas famílias</a:t>
            </a:r>
            <a:endParaRPr lang="pt-PT" altLang="en-US" sz="16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Em Portugal: principal componente do PIB (representa cerca de 2/3 do PIB)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600" b="1" dirty="0">
              <a:latin typeface="Tahoma" panose="020B0604030504040204" pitchFamily="34" charset="0"/>
            </a:endParaRPr>
          </a:p>
          <a:p>
            <a:pPr lvl="2" eaLnBrk="1" hangingPunct="1">
              <a:defRPr/>
            </a:pPr>
            <a:r>
              <a:rPr lang="pt-PT" altLang="en-US" sz="1300" b="1" dirty="0">
                <a:latin typeface="Tahoma" panose="020B0604030504040204" pitchFamily="34" charset="0"/>
              </a:rPr>
              <a:t>Recente período de recessão: o efeito da quebra do rendimento disponível sobre o consumo privado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Quais as determinantes da despesa em Consumo?</a:t>
            </a:r>
            <a:endParaRPr lang="en-US" altLang="en-US" sz="2000" dirty="0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Rendimento disponível (todos os tipos de rendimento)</a:t>
            </a:r>
            <a:endParaRPr lang="pt-PT" altLang="en-US" sz="16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Educação, ocupação e composição das famílias</a:t>
            </a:r>
          </a:p>
          <a:p>
            <a:pPr lvl="2" eaLnBrk="1" hangingPunct="1">
              <a:defRPr/>
            </a:pPr>
            <a:r>
              <a:rPr lang="pt-PT" altLang="en-US" sz="1300" dirty="0">
                <a:latin typeface="Tahoma" panose="020B0604030504040204" pitchFamily="34" charset="0"/>
              </a:rPr>
              <a:t>Efeito sobre o valor agregado</a:t>
            </a:r>
          </a:p>
          <a:p>
            <a:pPr lvl="2" eaLnBrk="1" hangingPunct="1">
              <a:defRPr/>
            </a:pPr>
            <a:r>
              <a:rPr lang="pt-PT" altLang="en-US" sz="1300" dirty="0">
                <a:latin typeface="Tahoma" panose="020B0604030504040204" pitchFamily="34" charset="0"/>
              </a:rPr>
              <a:t>Efeito ao nível do perfil de consumo das famílias - Dados 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5">
            <a:extLst>
              <a:ext uri="{FF2B5EF4-FFF2-40B4-BE49-F238E27FC236}">
                <a16:creationId xmlns:a16="http://schemas.microsoft.com/office/drawing/2014/main" id="{F170D0D9-044C-4B9E-9EAD-498CDD30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B278DBA-F1DC-4C90-870C-0C746570DD7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2B0E93D-1F35-4A29-86A2-58865AB3C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F8701A4-C29E-47C9-9AC7-4E83ADD75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latin typeface="Tahoma" panose="020B0604030504040204" pitchFamily="34" charset="0"/>
              </a:rPr>
              <a:t>Relação entre rendimento, consumo e poupança</a:t>
            </a:r>
            <a:r>
              <a:rPr lang="pt-PT" altLang="en-US"/>
              <a:t>                 </a:t>
            </a:r>
          </a:p>
          <a:p>
            <a:pPr lvl="2" eaLnBrk="1" hangingPunct="1"/>
            <a:r>
              <a:rPr lang="pt-PT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RD = C+S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pt-PT" altLang="en-US" sz="24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lvl="3" eaLnBrk="1" hangingPunct="1"/>
            <a:r>
              <a:rPr lang="pt-PT" altLang="en-US" b="1">
                <a:solidFill>
                  <a:schemeClr val="accent2"/>
                </a:solidFill>
              </a:rPr>
              <a:t>Taxa (média) de poupança = S/RD (%)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endParaRPr lang="pt-PT" altLang="en-US" b="1"/>
          </a:p>
          <a:p>
            <a:pPr lvl="2" eaLnBrk="1" hangingPunct="1"/>
            <a:r>
              <a:rPr lang="pt-PT" altLang="en-US" b="1"/>
              <a:t>Analisar</a:t>
            </a:r>
            <a:r>
              <a:rPr lang="pt-PT" altLang="en-US"/>
              <a:t> </a:t>
            </a:r>
            <a:r>
              <a:rPr lang="pt-PT" altLang="en-US" b="1">
                <a:solidFill>
                  <a:schemeClr val="hlink"/>
                </a:solidFill>
              </a:rPr>
              <a:t>Quadro 22-3</a:t>
            </a:r>
            <a:r>
              <a:rPr lang="pt-PT" altLang="en-US"/>
              <a:t> 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Número do Diapositivo 5">
            <a:extLst>
              <a:ext uri="{FF2B5EF4-FFF2-40B4-BE49-F238E27FC236}">
                <a16:creationId xmlns:a16="http://schemas.microsoft.com/office/drawing/2014/main" id="{55E87706-EE16-4A12-B713-10B82971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86EC667-FAA3-453E-AD2F-CFE0768D6398}" type="slidenum">
              <a:rPr lang="en-US" altLang="en-US"/>
              <a:pPr/>
              <a:t>4</a:t>
            </a:fld>
            <a:endParaRPr lang="en-US" altLang="en-US"/>
          </a:p>
        </p:txBody>
      </p:sp>
      <p:pic>
        <p:nvPicPr>
          <p:cNvPr id="6147" name="Picture 3" descr="sam72055_tb2203">
            <a:extLst>
              <a:ext uri="{FF2B5EF4-FFF2-40B4-BE49-F238E27FC236}">
                <a16:creationId xmlns:a16="http://schemas.microsoft.com/office/drawing/2014/main" id="{EF19E395-2791-499D-907A-AD960AC3785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1700213"/>
            <a:ext cx="80010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5">
            <a:extLst>
              <a:ext uri="{FF2B5EF4-FFF2-40B4-BE49-F238E27FC236}">
                <a16:creationId xmlns:a16="http://schemas.microsoft.com/office/drawing/2014/main" id="{BEC27F88-AF1F-46E5-B4D5-ECD6BAB7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8CB147-863B-4611-B280-3937C1ABB7D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038ED15-8EFB-4578-B16E-0515F3A4B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do Quadro 22-3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7A37AE7-6C25-44C6-8765-59105FF75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Coluna 1</a:t>
            </a:r>
            <a:r>
              <a:rPr lang="pt-PT" altLang="en-US" sz="1800" dirty="0">
                <a:latin typeface="Tahoma" panose="020B0604030504040204" pitchFamily="34" charset="0"/>
              </a:rPr>
              <a:t>: </a:t>
            </a:r>
            <a:r>
              <a:rPr lang="pt-PT" altLang="en-US" sz="1600" b="1" dirty="0">
                <a:latin typeface="Tahoma" panose="020B0604030504040204" pitchFamily="34" charset="0"/>
              </a:rPr>
              <a:t>Sete níveis de </a:t>
            </a:r>
            <a:r>
              <a:rPr lang="pt-PT" altLang="en-US" sz="1600" b="1" dirty="0">
                <a:solidFill>
                  <a:schemeClr val="hlink"/>
                </a:solidFill>
                <a:latin typeface="Tahoma" panose="020B0604030504040204" pitchFamily="34" charset="0"/>
              </a:rPr>
              <a:t>Rendimento Disponível (RD)</a:t>
            </a:r>
            <a:endParaRPr lang="pt-PT" altLang="en-US" sz="1800" b="1" dirty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Coluna 3</a:t>
            </a:r>
            <a:r>
              <a:rPr lang="pt-PT" altLang="en-US" sz="1800" dirty="0">
                <a:latin typeface="Tahoma" panose="020B0604030504040204" pitchFamily="34" charset="0"/>
              </a:rPr>
              <a:t>: </a:t>
            </a:r>
            <a:r>
              <a:rPr lang="pt-PT" altLang="en-US" sz="1600" b="1" dirty="0">
                <a:solidFill>
                  <a:schemeClr val="hlink"/>
                </a:solidFill>
                <a:latin typeface="Tahoma" panose="020B0604030504040204" pitchFamily="34" charset="0"/>
              </a:rPr>
              <a:t>Consumo</a:t>
            </a:r>
            <a:r>
              <a:rPr lang="pt-PT" altLang="en-US" sz="16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solidFill>
                  <a:schemeClr val="hlink"/>
                </a:solidFill>
                <a:latin typeface="Tahoma" panose="020B0604030504040204" pitchFamily="34" charset="0"/>
              </a:rPr>
              <a:t>(C)</a:t>
            </a:r>
            <a:r>
              <a:rPr lang="pt-PT" altLang="en-US" sz="1600" b="1" dirty="0">
                <a:latin typeface="Tahoma" panose="020B0604030504040204" pitchFamily="34" charset="0"/>
              </a:rPr>
              <a:t> das famílias, para cada nível de rendimento disponível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Coluna 2</a:t>
            </a:r>
            <a:r>
              <a:rPr lang="pt-PT" altLang="en-US" sz="1800" dirty="0">
                <a:latin typeface="Tahoma" panose="020B0604030504040204" pitchFamily="34" charset="0"/>
              </a:rPr>
              <a:t>: </a:t>
            </a:r>
            <a:r>
              <a:rPr lang="pt-PT" altLang="en-US" sz="1600" b="1" dirty="0">
                <a:solidFill>
                  <a:schemeClr val="hlink"/>
                </a:solidFill>
                <a:latin typeface="Tahoma" panose="020B0604030504040204" pitchFamily="34" charset="0"/>
              </a:rPr>
              <a:t>Poupança</a:t>
            </a:r>
            <a:r>
              <a:rPr lang="pt-PT" altLang="en-US" sz="16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solidFill>
                  <a:schemeClr val="hlink"/>
                </a:solidFill>
                <a:latin typeface="Tahoma" panose="020B0604030504040204" pitchFamily="34" charset="0"/>
              </a:rPr>
              <a:t>(S)</a:t>
            </a:r>
            <a:r>
              <a:rPr lang="pt-PT" altLang="en-US" sz="1600" b="1" dirty="0">
                <a:latin typeface="Tahoma" panose="020B0604030504040204" pitchFamily="34" charset="0"/>
              </a:rPr>
              <a:t> das famílias, para cada nível (positiva ou negativa)</a:t>
            </a:r>
            <a:endParaRPr lang="pt-PT" altLang="en-US" sz="1600" u="sng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u="sng" dirty="0"/>
              <a:t>Soma em linha</a:t>
            </a:r>
            <a:r>
              <a:rPr lang="pt-PT" altLang="en-US" sz="1600" b="1" dirty="0"/>
              <a:t>: (1) = (2)+(3)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6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solidFill>
                  <a:schemeClr val="folHlink"/>
                </a:solidFill>
              </a:rPr>
              <a:t>ANÁLISE</a:t>
            </a:r>
            <a:r>
              <a:rPr lang="pt-PT" altLang="en-US" sz="1600" dirty="0"/>
              <a:t>:</a:t>
            </a:r>
            <a:endParaRPr lang="en-US" altLang="en-US" sz="1600" dirty="0"/>
          </a:p>
          <a:p>
            <a:pPr lvl="1" eaLnBrk="1" hangingPunct="1">
              <a:defRPr/>
            </a:pPr>
            <a:r>
              <a:rPr lang="pt-PT" altLang="en-US" sz="1400" dirty="0">
                <a:latin typeface="Tahoma" panose="020B0604030504040204" pitchFamily="34" charset="0"/>
              </a:rPr>
              <a:t>Consumo </a:t>
            </a:r>
            <a:r>
              <a:rPr lang="pt-PT" altLang="en-US" sz="1400" u="sng" dirty="0">
                <a:latin typeface="Tahoma" panose="020B0604030504040204" pitchFamily="34" charset="0"/>
              </a:rPr>
              <a:t>aumenta</a:t>
            </a:r>
            <a:r>
              <a:rPr lang="pt-PT" altLang="en-US" sz="1400" dirty="0">
                <a:latin typeface="Tahoma" panose="020B0604030504040204" pitchFamily="34" charset="0"/>
              </a:rPr>
              <a:t> com o aumento do rendimento</a:t>
            </a:r>
          </a:p>
          <a:p>
            <a:pPr lvl="1" eaLnBrk="1" hangingPunct="1">
              <a:defRPr/>
            </a:pPr>
            <a:r>
              <a:rPr lang="pt-PT" altLang="en-US" sz="1400" dirty="0">
                <a:latin typeface="Tahoma" panose="020B0604030504040204" pitchFamily="34" charset="0"/>
              </a:rPr>
              <a:t>Nível mais baixo de rendimento: </a:t>
            </a:r>
            <a:r>
              <a:rPr lang="pt-PT" altLang="en-US" sz="1400" b="1" dirty="0">
                <a:latin typeface="Tahoma" panose="020B0604030504040204" pitchFamily="34" charset="0"/>
              </a:rPr>
              <a:t>S negativa</a:t>
            </a:r>
            <a:r>
              <a:rPr lang="pt-PT" altLang="en-US" sz="1400" dirty="0">
                <a:latin typeface="Tahoma" panose="020B0604030504040204" pitchFamily="34" charset="0"/>
              </a:rPr>
              <a:t> (endividamento, poupança anterior)</a:t>
            </a:r>
          </a:p>
          <a:p>
            <a:pPr lvl="1" eaLnBrk="1" hangingPunct="1">
              <a:defRPr/>
            </a:pPr>
            <a:r>
              <a:rPr lang="pt-PT" altLang="en-US" sz="1400" dirty="0">
                <a:latin typeface="Tahoma" panose="020B0604030504040204" pitchFamily="34" charset="0"/>
              </a:rPr>
              <a:t>Para RD=25 000: </a:t>
            </a:r>
            <a:r>
              <a:rPr lang="pt-PT" altLang="en-US" sz="1400" b="1" dirty="0">
                <a:latin typeface="Tahoma" panose="020B0604030504040204" pitchFamily="34" charset="0"/>
              </a:rPr>
              <a:t>S=0</a:t>
            </a:r>
            <a:r>
              <a:rPr lang="pt-PT" altLang="en-US" sz="1400" dirty="0">
                <a:latin typeface="Tahoma" panose="020B0604030504040204" pitchFamily="34" charset="0"/>
              </a:rPr>
              <a:t>, designado </a:t>
            </a:r>
            <a:r>
              <a:rPr lang="pt-PT" altLang="en-US" sz="1400" u="sng" dirty="0">
                <a:latin typeface="Tahoma" panose="020B0604030504040204" pitchFamily="34" charset="0"/>
              </a:rPr>
              <a:t>Ponto Limiar</a:t>
            </a:r>
            <a:endParaRPr lang="pt-PT" altLang="en-US" sz="1400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400" u="sng" dirty="0">
                <a:latin typeface="Tahoma" panose="020B0604030504040204" pitchFamily="34" charset="0"/>
              </a:rPr>
              <a:t>Restantes níveis</a:t>
            </a:r>
            <a:r>
              <a:rPr lang="pt-PT" altLang="en-US" sz="1400" dirty="0">
                <a:latin typeface="Tahoma" panose="020B0604030504040204" pitchFamily="34" charset="0"/>
              </a:rPr>
              <a:t> de rendimento: </a:t>
            </a:r>
            <a:r>
              <a:rPr lang="pt-PT" altLang="en-US" sz="1400" b="1" dirty="0">
                <a:latin typeface="Tahoma" panose="020B0604030504040204" pitchFamily="34" charset="0"/>
              </a:rPr>
              <a:t>poupança crescente</a:t>
            </a:r>
            <a:endParaRPr lang="en-US" altLang="en-US" sz="14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Número do Diapositivo 5">
            <a:extLst>
              <a:ext uri="{FF2B5EF4-FFF2-40B4-BE49-F238E27FC236}">
                <a16:creationId xmlns:a16="http://schemas.microsoft.com/office/drawing/2014/main" id="{8F15F27B-0A91-4A2D-B82A-C454FBD4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467C229-B4F3-445E-8057-AAE91B1FA04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D11686E-E7CD-48CC-A39D-66DADEBF8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Função Consumo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5E8CF94-126E-42A9-B5B6-A4241EF0C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4963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Conceito: </a:t>
            </a:r>
            <a:r>
              <a:rPr lang="pt-PT" altLang="en-US" sz="2000" b="1">
                <a:latin typeface="Tahoma" panose="020B0604030504040204" pitchFamily="34" charset="0"/>
              </a:rPr>
              <a:t>Relação entre o Consumo e o Rendimento Disponível</a:t>
            </a: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Expressão analítica</a:t>
            </a:r>
            <a:r>
              <a:rPr lang="pt-PT" altLang="en-US" sz="2000" b="1">
                <a:latin typeface="Tahoma" panose="020B0604030504040204" pitchFamily="34" charset="0"/>
              </a:rPr>
              <a:t>: Relação linear; função keynesiana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000" b="1"/>
              <a:t>                    </a:t>
            </a:r>
            <a:r>
              <a:rPr lang="pt-PT" altLang="en-US" sz="2000" b="1">
                <a:solidFill>
                  <a:schemeClr val="accent2"/>
                </a:solidFill>
              </a:rPr>
              <a:t>C = a + b*RD</a:t>
            </a:r>
            <a:r>
              <a:rPr lang="pt-PT" altLang="en-US" sz="2000" b="1"/>
              <a:t>       com   </a:t>
            </a:r>
            <a:r>
              <a:rPr lang="pt-PT" altLang="en-US" sz="2000" b="1">
                <a:solidFill>
                  <a:schemeClr val="hlink"/>
                </a:solidFill>
              </a:rPr>
              <a:t>0 &lt; b &lt; 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1800" b="1"/>
              <a:t>onde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C = Consumo Privado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RD = Rendimento Disponível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b = Propensão marginal ao consumo (Parâmetro)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a = Consumo autónomo (Parâmetro)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1800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A seguir</a:t>
            </a:r>
            <a:r>
              <a:rPr lang="pt-PT" altLang="en-US" sz="2000">
                <a:latin typeface="Tahoma" panose="020B0604030504040204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Análise gráfica</a:t>
            </a:r>
            <a:r>
              <a:rPr lang="pt-PT" altLang="en-US" sz="2000" b="1">
                <a:latin typeface="Tahoma" panose="020B0604030504040204" pitchFamily="34" charset="0"/>
              </a:rPr>
              <a:t> da função consumo -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Figura 22-3</a:t>
            </a:r>
            <a:endParaRPr lang="en-US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o Número do Diapositivo 5">
            <a:extLst>
              <a:ext uri="{FF2B5EF4-FFF2-40B4-BE49-F238E27FC236}">
                <a16:creationId xmlns:a16="http://schemas.microsoft.com/office/drawing/2014/main" id="{21B8CE5F-1918-4B1C-9147-0E94EAC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D19D155-DE05-453E-B608-F89915224A4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3723729-0928-4527-A800-26DC1D871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27075"/>
          </a:xfrm>
        </p:spPr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Figura 22-3: Representação gráfica da função consumo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pic>
        <p:nvPicPr>
          <p:cNvPr id="9220" name="Picture 4" descr="sam72055_2205">
            <a:extLst>
              <a:ext uri="{FF2B5EF4-FFF2-40B4-BE49-F238E27FC236}">
                <a16:creationId xmlns:a16="http://schemas.microsoft.com/office/drawing/2014/main" id="{C2D32295-7391-437E-9C51-C38CBC05581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874838"/>
            <a:ext cx="7777162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o Número do Diapositivo 5">
            <a:extLst>
              <a:ext uri="{FF2B5EF4-FFF2-40B4-BE49-F238E27FC236}">
                <a16:creationId xmlns:a16="http://schemas.microsoft.com/office/drawing/2014/main" id="{DE936B13-7414-418C-958B-E67C0537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90DD7E7-3017-4123-9B01-5CDF987B8A9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86DD84C-69D7-4F76-8223-582FE6685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da Figura 22-3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B3801DB-4DCA-4FCC-AA19-2CE98ECFD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/>
            <a:r>
              <a:rPr lang="pt-PT" altLang="en-US" sz="1800" b="1">
                <a:latin typeface="Tahoma" panose="020B0604030504040204" pitchFamily="34" charset="0"/>
              </a:rPr>
              <a:t>Eixos (C e RD)</a:t>
            </a:r>
          </a:p>
          <a:p>
            <a:pPr eaLnBrk="1" hangingPunct="1"/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Bissetriz</a:t>
            </a:r>
            <a:r>
              <a:rPr lang="pt-PT" altLang="en-US" sz="1800" b="1">
                <a:latin typeface="Tahoma" panose="020B0604030504040204" pitchFamily="34" charset="0"/>
              </a:rPr>
              <a:t>: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latin typeface="Tahoma" panose="020B0604030504040204" pitchFamily="34" charset="0"/>
              </a:rPr>
              <a:t>Conjunto de pontos em que C=RD e S=0</a:t>
            </a:r>
          </a:p>
          <a:p>
            <a:pPr eaLnBrk="1" hangingPunct="1"/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Curva a negro</a:t>
            </a:r>
            <a:r>
              <a:rPr lang="pt-PT" altLang="en-US" sz="1800">
                <a:latin typeface="Tahoma" panose="020B0604030504040204" pitchFamily="34" charset="0"/>
              </a:rPr>
              <a:t>:</a:t>
            </a:r>
            <a:endParaRPr lang="en-US" altLang="en-US" sz="18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600">
                <a:latin typeface="Tahoma" panose="020B0604030504040204" pitchFamily="34" charset="0"/>
              </a:rPr>
              <a:t>Corresponde à </a:t>
            </a:r>
            <a:r>
              <a:rPr lang="pt-PT" altLang="en-US" sz="1600" u="sng">
                <a:latin typeface="Tahoma" panose="020B0604030504040204" pitchFamily="34" charset="0"/>
              </a:rPr>
              <a:t>função consumo</a:t>
            </a:r>
            <a:r>
              <a:rPr lang="pt-PT" altLang="en-US" sz="1600">
                <a:latin typeface="Tahoma" panose="020B0604030504040204" pitchFamily="34" charset="0"/>
              </a:rPr>
              <a:t> para os </a:t>
            </a:r>
            <a:r>
              <a:rPr lang="pt-PT" altLang="en-US" sz="1600" u="sng">
                <a:latin typeface="Tahoma" panose="020B0604030504040204" pitchFamily="34" charset="0"/>
              </a:rPr>
              <a:t>dados do quadro</a:t>
            </a:r>
            <a:r>
              <a:rPr lang="pt-PT" altLang="en-US" sz="1600">
                <a:latin typeface="Tahoma" panose="020B0604030504040204" pitchFamily="34" charset="0"/>
              </a:rPr>
              <a:t> anterior</a:t>
            </a:r>
          </a:p>
          <a:p>
            <a:pPr lvl="1" eaLnBrk="1" hangingPunct="1"/>
            <a:r>
              <a:rPr lang="pt-PT" altLang="en-US" sz="1600">
                <a:latin typeface="Tahoma" panose="020B0604030504040204" pitchFamily="34" charset="0"/>
              </a:rPr>
              <a:t>Estão </a:t>
            </a:r>
            <a:r>
              <a:rPr lang="pt-PT" altLang="en-US" sz="1600" u="sng">
                <a:latin typeface="Tahoma" panose="020B0604030504040204" pitchFamily="34" charset="0"/>
              </a:rPr>
              <a:t>assinalados</a:t>
            </a:r>
            <a:r>
              <a:rPr lang="pt-PT" altLang="en-US" sz="1600">
                <a:latin typeface="Tahoma" panose="020B0604030504040204" pitchFamily="34" charset="0"/>
              </a:rPr>
              <a:t> os </a:t>
            </a:r>
            <a:r>
              <a:rPr lang="pt-PT" altLang="en-US" sz="1600" b="1">
                <a:latin typeface="Tahoma" panose="020B0604030504040204" pitchFamily="34" charset="0"/>
              </a:rPr>
              <a:t>pontos A a G</a:t>
            </a:r>
            <a:endParaRPr lang="pt-PT" altLang="en-US" sz="1600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600" u="sng">
                <a:latin typeface="Tahoma" panose="020B0604030504040204" pitchFamily="34" charset="0"/>
              </a:rPr>
              <a:t>Bem evidente</a:t>
            </a:r>
            <a:r>
              <a:rPr lang="pt-PT" altLang="en-US" sz="1600">
                <a:latin typeface="Tahoma" panose="020B0604030504040204" pitchFamily="34" charset="0"/>
              </a:rPr>
              <a:t> o </a:t>
            </a:r>
            <a:r>
              <a:rPr lang="pt-PT" altLang="en-US" sz="1600" b="1">
                <a:latin typeface="Tahoma" panose="020B0604030504040204" pitchFamily="34" charset="0"/>
              </a:rPr>
              <a:t>aumento de C com o aumento do RD</a:t>
            </a:r>
          </a:p>
          <a:p>
            <a:pPr eaLnBrk="1" hangingPunct="1"/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Relação com bissetriz</a:t>
            </a:r>
            <a:endParaRPr lang="en-US" altLang="en-US" sz="180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600"/>
              <a:t>Destacado o </a:t>
            </a:r>
            <a:r>
              <a:rPr lang="pt-PT" altLang="en-US" sz="1600" u="sng"/>
              <a:t>ponto limiar</a:t>
            </a:r>
            <a:r>
              <a:rPr lang="pt-PT" altLang="en-US" sz="1600"/>
              <a:t> (para RD=25.000=C): </a:t>
            </a:r>
            <a:r>
              <a:rPr lang="pt-PT" altLang="en-US" sz="1600" b="1">
                <a:solidFill>
                  <a:schemeClr val="accent2"/>
                </a:solidFill>
              </a:rPr>
              <a:t>B</a:t>
            </a:r>
            <a:endParaRPr lang="pt-PT" altLang="en-US" sz="1600">
              <a:solidFill>
                <a:schemeClr val="accent2"/>
              </a:solidFill>
            </a:endParaRPr>
          </a:p>
          <a:p>
            <a:pPr lvl="1" eaLnBrk="1" hangingPunct="1"/>
            <a:r>
              <a:rPr lang="pt-PT" altLang="en-US" sz="1600"/>
              <a:t>Pontos anteriores (</a:t>
            </a:r>
            <a:r>
              <a:rPr lang="pt-PT" altLang="en-US" sz="1600" b="1">
                <a:solidFill>
                  <a:schemeClr val="hlink"/>
                </a:solidFill>
              </a:rPr>
              <a:t>C&gt;RD</a:t>
            </a:r>
            <a:r>
              <a:rPr lang="pt-PT" altLang="en-US" sz="1600"/>
              <a:t>):</a:t>
            </a:r>
            <a:r>
              <a:rPr lang="pt-PT" altLang="en-US" sz="1600" b="1"/>
              <a:t> </a:t>
            </a:r>
            <a:r>
              <a:rPr lang="pt-PT" altLang="en-US" sz="1600" b="1">
                <a:solidFill>
                  <a:schemeClr val="accent2"/>
                </a:solidFill>
              </a:rPr>
              <a:t>A</a:t>
            </a:r>
            <a:endParaRPr lang="pt-PT" altLang="en-US" sz="1600">
              <a:solidFill>
                <a:schemeClr val="accent2"/>
              </a:solidFill>
            </a:endParaRPr>
          </a:p>
          <a:p>
            <a:pPr lvl="1" eaLnBrk="1" hangingPunct="1"/>
            <a:r>
              <a:rPr lang="pt-PT" altLang="en-US" sz="1600"/>
              <a:t>Pontos posteriores (</a:t>
            </a:r>
            <a:r>
              <a:rPr lang="pt-PT" altLang="en-US" sz="1600" b="1">
                <a:solidFill>
                  <a:schemeClr val="hlink"/>
                </a:solidFill>
              </a:rPr>
              <a:t>C&lt;RD</a:t>
            </a:r>
            <a:r>
              <a:rPr lang="pt-PT" altLang="en-US" sz="1600" b="1"/>
              <a:t> </a:t>
            </a:r>
            <a:r>
              <a:rPr lang="pt-PT" altLang="en-US" sz="1600" b="1" u="sng"/>
              <a:t>com</a:t>
            </a:r>
            <a:r>
              <a:rPr lang="pt-PT" altLang="en-US" sz="1600" b="1"/>
              <a:t> </a:t>
            </a:r>
            <a:r>
              <a:rPr lang="pt-PT" altLang="en-US" sz="1600" b="1">
                <a:solidFill>
                  <a:schemeClr val="hlink"/>
                </a:solidFill>
              </a:rPr>
              <a:t>S&gt;0</a:t>
            </a:r>
            <a:r>
              <a:rPr lang="pt-PT" altLang="en-US" sz="1600"/>
              <a:t>):</a:t>
            </a:r>
            <a:r>
              <a:rPr lang="pt-PT" altLang="en-US" sz="1600" b="1"/>
              <a:t> </a:t>
            </a:r>
            <a:r>
              <a:rPr lang="pt-PT" altLang="en-US" sz="1600" b="1">
                <a:solidFill>
                  <a:schemeClr val="accent2"/>
                </a:solidFill>
              </a:rPr>
              <a:t>C ... G</a:t>
            </a:r>
            <a:endParaRPr lang="en-US" altLang="en-US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o Número do Diapositivo 5">
            <a:extLst>
              <a:ext uri="{FF2B5EF4-FFF2-40B4-BE49-F238E27FC236}">
                <a16:creationId xmlns:a16="http://schemas.microsoft.com/office/drawing/2014/main" id="{C726D21D-253D-4693-B49C-55607314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100EB45-078B-469B-A9EE-E1A715303FC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FBEA4B0-A557-43E4-81E9-3C1ED25CD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35883E5-686C-4766-B2DD-78E5E1520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 u="sng">
                <a:solidFill>
                  <a:schemeClr val="hlink"/>
                </a:solidFill>
                <a:latin typeface="Tahoma" panose="020B0604030504040204" pitchFamily="34" charset="0"/>
              </a:rPr>
              <a:t>MEDIÇÃO DA POUPANÇA</a:t>
            </a:r>
            <a:r>
              <a:rPr lang="pt-PT" altLang="en-US" sz="1800" u="sng">
                <a:solidFill>
                  <a:schemeClr val="hlink"/>
                </a:solidFill>
                <a:latin typeface="Tahoma" panose="020B0604030504040204" pitchFamily="34" charset="0"/>
              </a:rPr>
              <a:t>:</a:t>
            </a:r>
            <a:endParaRPr lang="en-US" altLang="en-US" sz="2400" u="sng"/>
          </a:p>
          <a:p>
            <a:pPr lvl="1" eaLnBrk="1" hangingPunct="1"/>
            <a:r>
              <a:rPr lang="pt-PT" altLang="en-US" sz="1600" b="1" u="sng">
                <a:latin typeface="Tahoma" panose="020B0604030504040204" pitchFamily="34" charset="0"/>
              </a:rPr>
              <a:t>Desvio </a:t>
            </a:r>
            <a:r>
              <a:rPr lang="pt-PT" altLang="en-US" sz="1600" b="1">
                <a:latin typeface="Tahoma" panose="020B0604030504040204" pitchFamily="34" charset="0"/>
              </a:rPr>
              <a:t>entre a bissetriz e a função consumo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Positiva ou negativa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Medição no </a:t>
            </a:r>
            <a:r>
              <a:rPr lang="pt-PT" altLang="en-US" sz="1600" b="1">
                <a:solidFill>
                  <a:schemeClr val="accent2"/>
                </a:solidFill>
                <a:latin typeface="Tahoma" panose="020B0604030504040204" pitchFamily="34" charset="0"/>
              </a:rPr>
              <a:t>ponto E</a:t>
            </a:r>
            <a:r>
              <a:rPr lang="pt-PT" altLang="en-US" sz="1600" b="1">
                <a:latin typeface="Tahoma" panose="020B0604030504040204" pitchFamily="34" charset="0"/>
              </a:rPr>
              <a:t>: RD=28.000</a:t>
            </a:r>
          </a:p>
          <a:p>
            <a:pPr lvl="1" eaLnBrk="1" hangingPunct="1"/>
            <a:r>
              <a:rPr lang="pt-PT" altLang="en-US" sz="1600" b="1" u="sng">
                <a:latin typeface="Tahoma" panose="020B0604030504040204" pitchFamily="34" charset="0"/>
              </a:rPr>
              <a:t>Reparte-se</a:t>
            </a:r>
            <a:r>
              <a:rPr lang="pt-PT" altLang="en-US" sz="1600" b="1">
                <a:latin typeface="Tahoma" panose="020B0604030504040204" pitchFamily="34" charset="0"/>
              </a:rPr>
              <a:t> em C=27.400 e S=600</a:t>
            </a:r>
          </a:p>
          <a:p>
            <a:pPr lvl="1" eaLnBrk="1" hangingPunct="1"/>
            <a:endParaRPr lang="pt-PT" altLang="en-US" sz="2000" b="1">
              <a:latin typeface="Tahoma" panose="020B060403050404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latin typeface="Tahoma" panose="020B0604030504040204" pitchFamily="34" charset="0"/>
              </a:rPr>
              <a:t>A seguir: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Analisar a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função poupança e a sua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 i="1">
                <a:solidFill>
                  <a:schemeClr val="accent2"/>
                </a:solidFill>
                <a:latin typeface="Tahoma" panose="020B0604030504040204" pitchFamily="34" charset="0"/>
              </a:rPr>
              <a:t>representação gráfica</a:t>
            </a:r>
            <a:r>
              <a:rPr lang="pt-PT" altLang="en-US" sz="1800" b="1">
                <a:latin typeface="Tahoma" panose="020B0604030504040204" pitchFamily="34" charset="0"/>
              </a:rPr>
              <a:t> </a:t>
            </a:r>
            <a:r>
              <a:rPr lang="pt-PT" altLang="en-US" sz="1800">
                <a:latin typeface="Tahoma" panose="020B0604030504040204" pitchFamily="34" charset="0"/>
              </a:rPr>
              <a:t> - </a:t>
            </a:r>
            <a:r>
              <a:rPr lang="pt-PT" altLang="en-US" sz="1800" b="1">
                <a:latin typeface="Tahoma" panose="020B0604030504040204" pitchFamily="34" charset="0"/>
              </a:rPr>
              <a:t>Figura 22-4</a:t>
            </a:r>
            <a:endParaRPr lang="en-US" altLang="en-US" sz="16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218</TotalTime>
  <Words>1059</Words>
  <Application>Microsoft Office PowerPoint</Application>
  <PresentationFormat>Apresentação no Ecrã (4:3)</PresentationFormat>
  <Paragraphs>164</Paragraphs>
  <Slides>17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2" baseType="lpstr">
      <vt:lpstr>Verdana</vt:lpstr>
      <vt:lpstr>Arial</vt:lpstr>
      <vt:lpstr>Wingdings</vt:lpstr>
      <vt:lpstr>Tahoma</vt:lpstr>
      <vt:lpstr>Profile</vt:lpstr>
      <vt:lpstr>Introdução à Economia T7</vt:lpstr>
      <vt:lpstr>Consumo Privado</vt:lpstr>
      <vt:lpstr>Cont.</vt:lpstr>
      <vt:lpstr>Apresentação do PowerPoint</vt:lpstr>
      <vt:lpstr>Análise do Quadro 22-3</vt:lpstr>
      <vt:lpstr>Função Consumo</vt:lpstr>
      <vt:lpstr>Figura 22-3: Representação gráfica da função consumo</vt:lpstr>
      <vt:lpstr>Análise da Figura 22-3</vt:lpstr>
      <vt:lpstr>Cont.</vt:lpstr>
      <vt:lpstr>Função Poupança</vt:lpstr>
      <vt:lpstr>Figura 22-4: A função poupança é a imagem simétrica da função consumo</vt:lpstr>
      <vt:lpstr>Análise da Figura 22-4</vt:lpstr>
      <vt:lpstr>Propensão Média</vt:lpstr>
      <vt:lpstr>Propensão Marginal</vt:lpstr>
      <vt:lpstr>Relação entre os dois conceitos</vt:lpstr>
      <vt:lpstr>Investimento (FBCF): conceito e determinantes</vt:lpstr>
      <vt:lpstr>Investimento (FBCF)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Economia T9</dc:title>
  <dc:creator>Manuela</dc:creator>
  <cp:lastModifiedBy>Gonçalo Caetano</cp:lastModifiedBy>
  <cp:revision>25</cp:revision>
  <dcterms:created xsi:type="dcterms:W3CDTF">2009-01-20T19:34:09Z</dcterms:created>
  <dcterms:modified xsi:type="dcterms:W3CDTF">2020-04-15T09:10:28Z</dcterms:modified>
</cp:coreProperties>
</file>